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handoutMasterIdLst>
    <p:handoutMasterId r:id="rId14"/>
  </p:handoutMasterIdLst>
  <p:sldIdLst>
    <p:sldId id="291" r:id="rId2"/>
    <p:sldId id="274" r:id="rId3"/>
    <p:sldId id="285" r:id="rId4"/>
    <p:sldId id="288" r:id="rId5"/>
    <p:sldId id="290" r:id="rId6"/>
    <p:sldId id="277" r:id="rId7"/>
    <p:sldId id="279" r:id="rId8"/>
    <p:sldId id="280" r:id="rId9"/>
    <p:sldId id="281" r:id="rId10"/>
    <p:sldId id="283" r:id="rId11"/>
    <p:sldId id="292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7B7C0-C65E-42A1-B7F2-FD347286AEF9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06B81-CF67-4D33-B3BA-F9EBF935A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59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AECE9-2B21-4C87-945B-10FA32690E4B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F641C-2458-4D32-8091-6FBFE7B3F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641C-2458-4D32-8091-6FBFE7B3FB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62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641C-2458-4D32-8091-6FBFE7B3FBD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70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641C-2458-4D32-8091-6FBFE7B3FBD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7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641C-2458-4D32-8091-6FBFE7B3FB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0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641C-2458-4D32-8091-6FBFE7B3FB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641C-2458-4D32-8091-6FBFE7B3FB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1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641C-2458-4D32-8091-6FBFE7B3FB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3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641C-2458-4D32-8091-6FBFE7B3FB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8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641C-2458-4D32-8091-6FBFE7B3FB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98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641C-2458-4D32-8091-6FBFE7B3FB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92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F641C-2458-4D32-8091-6FBFE7B3FB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7A8F5-8871-BF4A-B19A-160FD8074C1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141D8-34DB-7243-96F8-FD5993E48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7A8F5-8871-BF4A-B19A-160FD8074C1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141D8-34DB-7243-96F8-FD5993E4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7A8F5-8871-BF4A-B19A-160FD8074C1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141D8-34DB-7243-96F8-FD5993E4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7A8F5-8871-BF4A-B19A-160FD8074C1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141D8-34DB-7243-96F8-FD5993E4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7A8F5-8871-BF4A-B19A-160FD8074C1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141D8-34DB-7243-96F8-FD5993E48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7A8F5-8871-BF4A-B19A-160FD8074C1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141D8-34DB-7243-96F8-FD5993E4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7A8F5-8871-BF4A-B19A-160FD8074C1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141D8-34DB-7243-96F8-FD5993E4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7A8F5-8871-BF4A-B19A-160FD8074C1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141D8-34DB-7243-96F8-FD5993E4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7A8F5-8871-BF4A-B19A-160FD8074C1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141D8-34DB-7243-96F8-FD5993E48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7A8F5-8871-BF4A-B19A-160FD8074C1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141D8-34DB-7243-96F8-FD5993E4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7A8F5-8871-BF4A-B19A-160FD8074C1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141D8-34DB-7243-96F8-FD5993E48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97A8F5-8871-BF4A-B19A-160FD8074C1F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7141D8-34DB-7243-96F8-FD5993E48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96788" y="573206"/>
            <a:ext cx="10271884" cy="5186149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Проведение </a:t>
            </a:r>
            <a:r>
              <a:rPr lang="ru-RU" sz="4800" b="1" dirty="0"/>
              <a:t>углубленных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медицинских обследований </a:t>
            </a:r>
            <a:br>
              <a:rPr lang="ru-RU" sz="4800" b="1" dirty="0" smtClean="0"/>
            </a:br>
            <a:r>
              <a:rPr lang="ru-RU" sz="4800" b="1" dirty="0" smtClean="0"/>
              <a:t>спортсменов </a:t>
            </a:r>
            <a:r>
              <a:rPr lang="ru-RU" sz="4800" b="1" dirty="0" smtClean="0"/>
              <a:t>Московской области </a:t>
            </a:r>
            <a:br>
              <a:rPr lang="ru-RU" sz="4800" b="1" dirty="0" smtClean="0"/>
            </a:br>
            <a:r>
              <a:rPr lang="ru-RU" sz="4800" b="1" dirty="0" smtClean="0"/>
              <a:t>в </a:t>
            </a:r>
            <a:r>
              <a:rPr lang="ru-RU" sz="4800" b="1" dirty="0" smtClean="0"/>
              <a:t>возрасте 7-16 лет </a:t>
            </a:r>
            <a:br>
              <a:rPr lang="ru-RU" sz="48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492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776" y="361950"/>
            <a:ext cx="10631606" cy="58887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 smtClean="0"/>
              <a:t>Контактная информация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 smtClean="0"/>
              <a:t>Центра спортивной медицины </a:t>
            </a:r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r>
              <a:rPr lang="ru-RU" sz="3600" dirty="0" smtClean="0"/>
              <a:t>Главный врач МОКДЦД: </a:t>
            </a:r>
            <a:r>
              <a:rPr lang="ru-RU" sz="3600" b="1" dirty="0" err="1" smtClean="0"/>
              <a:t>Одинаева</a:t>
            </a:r>
            <a:r>
              <a:rPr lang="ru-RU" sz="3600" b="1" dirty="0" smtClean="0"/>
              <a:t> Нисо Джумаевна</a:t>
            </a:r>
          </a:p>
          <a:p>
            <a:pPr marL="0" indent="0">
              <a:buNone/>
            </a:pPr>
            <a:r>
              <a:rPr lang="ru-RU" sz="3600" dirty="0" smtClean="0"/>
              <a:t>Заведующая КДО: </a:t>
            </a:r>
            <a:r>
              <a:rPr lang="ru-RU" sz="3600" b="1" dirty="0" smtClean="0"/>
              <a:t>Малиновская Марина Германовна</a:t>
            </a:r>
          </a:p>
          <a:p>
            <a:pPr marL="0" indent="0">
              <a:buNone/>
            </a:pPr>
            <a:r>
              <a:rPr lang="ru-RU" sz="3600" dirty="0" smtClean="0"/>
              <a:t>                                        </a:t>
            </a:r>
            <a:r>
              <a:rPr lang="en-US" sz="3600" dirty="0" smtClean="0"/>
              <a:t>(</a:t>
            </a:r>
            <a:r>
              <a:rPr lang="ru-RU" sz="3600" dirty="0" err="1" smtClean="0"/>
              <a:t>эл.почта</a:t>
            </a:r>
            <a:r>
              <a:rPr lang="ru-RU" sz="3600" dirty="0" smtClean="0"/>
              <a:t>: </a:t>
            </a:r>
            <a:r>
              <a:rPr lang="en-US" sz="3600" dirty="0" smtClean="0"/>
              <a:t>mgmalinovskaya@mail.ru</a:t>
            </a:r>
            <a:r>
              <a:rPr lang="en-US" sz="3600" dirty="0"/>
              <a:t>)</a:t>
            </a:r>
            <a:endParaRPr lang="ru-RU" sz="3600" dirty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Время </a:t>
            </a:r>
            <a:r>
              <a:rPr lang="ru-RU" sz="3600" b="1" dirty="0" smtClean="0"/>
              <a:t>работы: с 8.00 до 15.00</a:t>
            </a:r>
            <a:r>
              <a:rPr lang="ru-RU" sz="3600" dirty="0" smtClean="0"/>
              <a:t> ежедневно в будние дни</a:t>
            </a:r>
          </a:p>
          <a:p>
            <a:pPr marL="0" indent="0">
              <a:buNone/>
            </a:pPr>
            <a:r>
              <a:rPr lang="ru-RU" sz="3600" dirty="0" smtClean="0"/>
              <a:t>Адрес: </a:t>
            </a:r>
            <a:r>
              <a:rPr lang="ru-RU" sz="3600" b="1" dirty="0" smtClean="0"/>
              <a:t>г. Мытищи, ул. Коминтерна, 24А, с 1.</a:t>
            </a:r>
          </a:p>
          <a:p>
            <a:pPr marL="0" indent="0">
              <a:buNone/>
            </a:pPr>
            <a:r>
              <a:rPr lang="ru-RU" sz="3600" dirty="0" err="1"/>
              <a:t>Эл.почта</a:t>
            </a:r>
            <a:r>
              <a:rPr lang="ru-RU" sz="3600" dirty="0"/>
              <a:t>: </a:t>
            </a:r>
            <a:r>
              <a:rPr lang="en-US" sz="3600" dirty="0"/>
              <a:t>umo@mokdcd.ru</a:t>
            </a: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Телефон: </a:t>
            </a:r>
            <a:r>
              <a:rPr lang="ru-RU" sz="3600" b="1" dirty="0" smtClean="0"/>
              <a:t>8-495-592-09-09</a:t>
            </a:r>
          </a:p>
        </p:txBody>
      </p:sp>
    </p:spTree>
    <p:extLst>
      <p:ext uri="{BB962C8B-B14F-4D97-AF65-F5344CB8AC3E}">
        <p14:creationId xmlns:p14="http://schemas.microsoft.com/office/powerpoint/2010/main" val="3263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776" y="361950"/>
            <a:ext cx="10631606" cy="111200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300" b="1" dirty="0" smtClean="0"/>
              <a:t>Здоровье спортсменов в надежных руках!</a:t>
            </a:r>
            <a:endParaRPr lang="ru-RU" sz="4300" b="1" dirty="0" smtClean="0"/>
          </a:p>
        </p:txBody>
      </p:sp>
      <p:pic>
        <p:nvPicPr>
          <p:cNvPr id="1026" name="Picture 2" descr="http://bm.img.com.ua/berlin/storage/orig/d/e2/703a4c637b5bac6906722667e507be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7" y="1246695"/>
            <a:ext cx="6878472" cy="542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51380" y="272955"/>
            <a:ext cx="10271884" cy="25111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Центр </a:t>
            </a:r>
            <a:r>
              <a:rPr lang="ru-RU" sz="4000" b="1" dirty="0">
                <a:solidFill>
                  <a:srgbClr val="FF0000"/>
                </a:solidFill>
              </a:rPr>
              <a:t>спортивной медицины 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>-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открыт на базе Московского областного консультативно-диагностического центра для детей (</a:t>
            </a:r>
            <a:r>
              <a:rPr lang="ru-RU" sz="4000" b="1" dirty="0" smtClean="0"/>
              <a:t>МОКДЦД) в </a:t>
            </a:r>
            <a:r>
              <a:rPr lang="ru-RU" sz="4000" b="1" dirty="0" smtClean="0"/>
              <a:t>г. Мытищи</a:t>
            </a:r>
            <a:endParaRPr lang="ru-RU" sz="4000" dirty="0"/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1705968" y="3117090"/>
            <a:ext cx="10126641" cy="33961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3">
                <a:lumMod val="95000"/>
              </a:schemeClr>
            </a:solidFill>
            <a:miter lim="0"/>
            <a:headEnd/>
            <a:tailEnd/>
          </a:ln>
        </p:spPr>
        <p:txBody>
          <a:bodyPr wrap="square" lIns="35717" tIns="35717" rIns="35717" bIns="35717" anchor="ctr">
            <a:spAutoFit/>
          </a:bodyPr>
          <a:lstStyle/>
          <a:p>
            <a:pPr eaLnBrk="1"/>
            <a:r>
              <a:rPr lang="ru-RU" altLang="ru-RU" sz="3600" b="1" dirty="0" smtClean="0">
                <a:solidFill>
                  <a:srgbClr val="002060"/>
                </a:solidFill>
              </a:rPr>
              <a:t>МОКДЦД – единственное учреждение Московской области, где представлены </a:t>
            </a:r>
          </a:p>
          <a:p>
            <a:pPr eaLnBrk="1"/>
            <a:r>
              <a:rPr lang="ru-RU" altLang="ru-RU" sz="3600" b="1" dirty="0" smtClean="0">
                <a:solidFill>
                  <a:srgbClr val="FF0000"/>
                </a:solidFill>
              </a:rPr>
              <a:t>все этапы оказания  высококвалифицированной медицинской помощи детям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: амбулаторной, стационарной, реабилитационной и санаторной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28492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image2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9556" y="2751371"/>
            <a:ext cx="5338104" cy="357651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Rectangle 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6855558" y="3270498"/>
            <a:ext cx="2595112" cy="5056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lIns="35717" tIns="35717" rIns="35717" bIns="35717" anchor="ctr">
            <a:spAutoFit/>
          </a:bodyPr>
          <a:lstStyle/>
          <a:p>
            <a:pPr algn="ctr" eaLnBrk="1"/>
            <a:r>
              <a:rPr lang="ru-RU" altLang="ru-RU" sz="2800" b="1" dirty="0">
                <a:solidFill>
                  <a:srgbClr val="002060"/>
                </a:solidFill>
              </a:rPr>
              <a:t>КАЧЕСТВО</a:t>
            </a:r>
          </a:p>
        </p:txBody>
      </p:sp>
      <p:sp>
        <p:nvSpPr>
          <p:cNvPr id="6" name="Rectangle 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7310958" y="3772793"/>
            <a:ext cx="3116366" cy="50452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accent5">
                <a:lumMod val="20000"/>
                <a:lumOff val="80000"/>
              </a:schemeClr>
            </a:solidFill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ctr" eaLnBrk="1"/>
            <a:r>
              <a:rPr lang="ru-RU" altLang="ru-RU" sz="2800" b="1" dirty="0">
                <a:solidFill>
                  <a:srgbClr val="002060"/>
                </a:solidFill>
              </a:rPr>
              <a:t>ДОСТУПНОСТЬ</a:t>
            </a:r>
          </a:p>
        </p:txBody>
      </p:sp>
      <p:sp>
        <p:nvSpPr>
          <p:cNvPr id="7" name="Rectangle 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7982897" y="4287367"/>
            <a:ext cx="3480239" cy="50452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accent3">
                <a:lumMod val="95000"/>
              </a:schemeClr>
            </a:solidFill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ctr" eaLnBrk="1"/>
            <a:r>
              <a:rPr lang="ru-RU" altLang="ru-RU" sz="2800" b="1" dirty="0">
                <a:solidFill>
                  <a:srgbClr val="002060"/>
                </a:solidFill>
              </a:rPr>
              <a:t>БЫСТРОТА</a:t>
            </a:r>
          </a:p>
        </p:txBody>
      </p:sp>
      <p:sp>
        <p:nvSpPr>
          <p:cNvPr id="8" name="Rectangle 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8679392" y="4827613"/>
            <a:ext cx="3480239" cy="50564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accent3">
                <a:lumMod val="95000"/>
              </a:schemeClr>
            </a:solidFill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ctr" eaLnBrk="1"/>
            <a:r>
              <a:rPr lang="ru-RU" altLang="ru-RU" sz="2800" b="1" dirty="0">
                <a:solidFill>
                  <a:srgbClr val="002060"/>
                </a:solidFill>
              </a:rPr>
              <a:t>ПРЕЕМСТВЕННОСТЬ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569493" y="150126"/>
            <a:ext cx="10271884" cy="25111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4000" b="1" dirty="0" smtClean="0"/>
              <a:t>МОКДЦД – современное </a:t>
            </a:r>
            <a:r>
              <a:rPr lang="ru-RU" sz="4000" b="1" dirty="0"/>
              <a:t>учреждение, </a:t>
            </a:r>
          </a:p>
          <a:p>
            <a:r>
              <a:rPr lang="ru-RU" sz="4000" b="1" dirty="0"/>
              <a:t>сочетающее мировой опыт в </a:t>
            </a:r>
            <a:r>
              <a:rPr lang="ru-RU" sz="4000" b="1" dirty="0" smtClean="0"/>
              <a:t>клинической </a:t>
            </a:r>
            <a:r>
              <a:rPr lang="ru-RU" sz="4000" b="1" dirty="0"/>
              <a:t>практике, </a:t>
            </a:r>
            <a:r>
              <a:rPr lang="ru-RU" sz="4000" b="1" dirty="0" smtClean="0"/>
              <a:t>образовании </a:t>
            </a:r>
            <a:r>
              <a:rPr lang="ru-RU" sz="4000" b="1" dirty="0"/>
              <a:t>и научных исследованиях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/>
          </p:cNvSpPr>
          <p:nvPr/>
        </p:nvSpPr>
        <p:spPr bwMode="auto">
          <a:xfrm>
            <a:off x="1433012" y="1202201"/>
            <a:ext cx="3798607" cy="4924425"/>
          </a:xfrm>
          <a:prstGeom prst="rect">
            <a:avLst/>
          </a:prstGeom>
          <a:solidFill>
            <a:schemeClr val="bg2"/>
          </a:solidFill>
          <a:ln w="12700">
            <a:noFill/>
            <a:miter lim="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50683" indent="-150683">
              <a:buSzPct val="100000"/>
              <a:buFont typeface="Helvetica Light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 Light" charset="0"/>
              </a:rPr>
              <a:t>аллергология-иммунология</a:t>
            </a:r>
          </a:p>
          <a:p>
            <a:pPr marL="150683" indent="-150683">
              <a:buSzPct val="100000"/>
              <a:buFont typeface="Helvetica Light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 Light" charset="0"/>
              </a:rPr>
              <a:t>педиатрия</a:t>
            </a:r>
          </a:p>
          <a:p>
            <a:pPr marL="150683" indent="-150683">
              <a:buSzPct val="100000"/>
              <a:buFont typeface="Helvetica Light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 Light" charset="0"/>
              </a:rPr>
              <a:t>неврология</a:t>
            </a:r>
          </a:p>
          <a:p>
            <a:pPr marL="150683" indent="-150683">
              <a:buSzPct val="100000"/>
              <a:buFont typeface="Helvetica Light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 Light" charset="0"/>
              </a:rPr>
              <a:t>травматологии и ортопедии</a:t>
            </a:r>
          </a:p>
          <a:p>
            <a:pPr marL="150683" indent="-150683">
              <a:buSzPct val="100000"/>
              <a:buFont typeface="Helvetica Light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 Light" charset="0"/>
              </a:rPr>
              <a:t>оториноларингология</a:t>
            </a:r>
          </a:p>
          <a:p>
            <a:pPr marL="150683" indent="-150683">
              <a:buSzPct val="100000"/>
              <a:buFont typeface="Helvetica Light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 Light" charset="0"/>
              </a:rPr>
              <a:t>гастроэнтерология</a:t>
            </a:r>
          </a:p>
          <a:p>
            <a:pPr marL="150683" indent="-150683">
              <a:buSzPct val="100000"/>
              <a:buFont typeface="Helvetica Light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 Light" charset="0"/>
              </a:rPr>
              <a:t>детская кардиология</a:t>
            </a:r>
          </a:p>
          <a:p>
            <a:pPr marL="150683" indent="-150683">
              <a:buSzPct val="100000"/>
              <a:buFont typeface="Helvetica Light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 Light" charset="0"/>
              </a:rPr>
              <a:t>ревматология</a:t>
            </a:r>
          </a:p>
          <a:p>
            <a:pPr marL="150683" indent="-150683">
              <a:buSzPct val="100000"/>
              <a:buFont typeface="Helvetica Light" charset="0"/>
              <a:buChar char="•"/>
            </a:pPr>
            <a:r>
              <a:rPr lang="ru-RU" altLang="ru-RU" sz="2000" b="1" dirty="0" err="1">
                <a:solidFill>
                  <a:srgbClr val="002060"/>
                </a:solidFill>
                <a:sym typeface="Helvetica Light" charset="0"/>
              </a:rPr>
              <a:t>дерматовенерология</a:t>
            </a:r>
            <a:endParaRPr lang="ru-RU" altLang="ru-RU" sz="2000" b="1" dirty="0">
              <a:solidFill>
                <a:srgbClr val="002060"/>
              </a:solidFill>
              <a:sym typeface="Helvetica Light" charset="0"/>
            </a:endParaRPr>
          </a:p>
          <a:p>
            <a:pPr marL="150683" indent="-150683">
              <a:buSzPct val="100000"/>
              <a:buFont typeface="Helvetica Light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 Light" charset="0"/>
              </a:rPr>
              <a:t>урология</a:t>
            </a:r>
          </a:p>
          <a:p>
            <a:pPr marL="150683" indent="-150683">
              <a:buSzPct val="100000"/>
              <a:buFont typeface="Helvetica Light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 Light" charset="0"/>
              </a:rPr>
              <a:t>пульмонология</a:t>
            </a:r>
          </a:p>
          <a:p>
            <a:pPr marL="150683" indent="-150683">
              <a:buSzPct val="100000"/>
              <a:buFont typeface="Helvetica Light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 Light" charset="0"/>
              </a:rPr>
              <a:t>акушерство и гинекология</a:t>
            </a:r>
          </a:p>
          <a:p>
            <a:pPr marL="150683" indent="-150683">
              <a:buSzPct val="100000"/>
              <a:buFont typeface="Helvetica Light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 Light" charset="0"/>
              </a:rPr>
              <a:t>детская хирургия</a:t>
            </a:r>
          </a:p>
          <a:p>
            <a:pPr marL="150683" indent="-150683">
              <a:buSzPct val="100000"/>
              <a:buFont typeface="Helvetica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 Light" charset="0"/>
              </a:rPr>
              <a:t>офтальмология</a:t>
            </a:r>
          </a:p>
          <a:p>
            <a:pPr marL="150683" indent="-150683">
              <a:buSzPct val="100000"/>
              <a:buFont typeface="Helvetica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генетика</a:t>
            </a:r>
          </a:p>
          <a:p>
            <a:pPr marL="150683" indent="-150683">
              <a:buSzPct val="100000"/>
              <a:buFont typeface="Helvetica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детская эндокринология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12291" name="Rectangle 2"/>
          <p:cNvSpPr>
            <a:spLocks/>
          </p:cNvSpPr>
          <p:nvPr/>
        </p:nvSpPr>
        <p:spPr bwMode="auto">
          <a:xfrm>
            <a:off x="5390861" y="1202201"/>
            <a:ext cx="3289110" cy="4924425"/>
          </a:xfrm>
          <a:prstGeom prst="rect">
            <a:avLst/>
          </a:prstGeom>
          <a:solidFill>
            <a:schemeClr val="bg2"/>
          </a:solidFill>
          <a:ln w="12700">
            <a:noFill/>
            <a:miter lim="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sym typeface="Helvetica" charset="0"/>
              </a:rPr>
              <a:t>неонатология</a:t>
            </a:r>
            <a:endParaRPr lang="ru-RU" altLang="ru-RU" sz="2000" b="1" dirty="0">
              <a:solidFill>
                <a:srgbClr val="002060"/>
              </a:solidFill>
              <a:sym typeface="Helvetica" charset="0"/>
            </a:endParaRP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нефрология</a:t>
            </a: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психиатрия</a:t>
            </a: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 err="1">
                <a:solidFill>
                  <a:srgbClr val="002060"/>
                </a:solidFill>
                <a:sym typeface="Helvetica" charset="0"/>
              </a:rPr>
              <a:t>сурдология-оториноларингология</a:t>
            </a:r>
            <a:endParaRPr lang="ru-RU" altLang="ru-RU" sz="2000" b="1" dirty="0">
              <a:solidFill>
                <a:srgbClr val="002060"/>
              </a:solidFill>
              <a:sym typeface="Helvetica" charset="0"/>
            </a:endParaRP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кардиохирургия, </a:t>
            </a: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sym typeface="Helvetica" charset="0"/>
              </a:rPr>
              <a:t>Нейрохирургия</a:t>
            </a:r>
            <a:endParaRPr lang="ru-RU" altLang="ru-RU" sz="2000" b="1" dirty="0">
              <a:solidFill>
                <a:srgbClr val="002060"/>
              </a:solidFill>
              <a:sym typeface="Helvetica" charset="0"/>
            </a:endParaRP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sym typeface="Helvetica" charset="0"/>
              </a:rPr>
              <a:t>лабораторная </a:t>
            </a: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диагностика</a:t>
            </a: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рентгенология</a:t>
            </a: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физиотерапия</a:t>
            </a: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медицинский массаж</a:t>
            </a: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ЛФК</a:t>
            </a: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Эндоскопия</a:t>
            </a: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УЗИ</a:t>
            </a: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ЭЭГ </a:t>
            </a:r>
          </a:p>
          <a:p>
            <a:pPr marL="68087" indent="-68087">
              <a:buSzPct val="100000"/>
              <a:buFont typeface="Helvetica" charset="0"/>
              <a:buChar char="•"/>
            </a:pPr>
            <a:r>
              <a:rPr lang="en-US" altLang="ru-RU" sz="2000" b="1" dirty="0">
                <a:solidFill>
                  <a:srgbClr val="002060"/>
                </a:solidFill>
                <a:sym typeface="Helvetica" charset="0"/>
              </a:rPr>
              <a:t>R-</a:t>
            </a:r>
            <a:r>
              <a:rPr lang="ru-RU" altLang="ru-RU" sz="2000" b="1" dirty="0">
                <a:solidFill>
                  <a:srgbClr val="002060"/>
                </a:solidFill>
                <a:sym typeface="Helvetica" charset="0"/>
              </a:rPr>
              <a:t>логия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12292" name="Rectangle 4"/>
          <p:cNvSpPr>
            <a:spLocks/>
          </p:cNvSpPr>
          <p:nvPr/>
        </p:nvSpPr>
        <p:spPr bwMode="auto">
          <a:xfrm>
            <a:off x="1433012" y="343364"/>
            <a:ext cx="10495131" cy="74924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35717" tIns="35717" rIns="35717" bIns="35717" anchor="ctr">
            <a:spAutoFit/>
          </a:bodyPr>
          <a:lstStyle/>
          <a:p>
            <a:pPr algn="ctr" eaLnBrk="1"/>
            <a:r>
              <a:rPr lang="ru-RU" altLang="ru-RU" sz="4400" b="1" dirty="0" smtClean="0">
                <a:solidFill>
                  <a:srgbClr val="C00000"/>
                </a:solidFill>
                <a:latin typeface="+mj-lt"/>
                <a:sym typeface="Helvetica Light" charset="0"/>
              </a:rPr>
              <a:t>Более </a:t>
            </a:r>
            <a:r>
              <a:rPr lang="ru-RU" altLang="ru-RU" sz="4400" b="1" dirty="0" smtClean="0">
                <a:solidFill>
                  <a:srgbClr val="C00000"/>
                </a:solidFill>
                <a:latin typeface="+mj-lt"/>
                <a:sym typeface="Helvetica Light" charset="0"/>
              </a:rPr>
              <a:t>30 </a:t>
            </a:r>
            <a:r>
              <a:rPr lang="ru-RU" altLang="ru-RU" sz="4400" b="1" dirty="0" smtClean="0">
                <a:solidFill>
                  <a:srgbClr val="C00000"/>
                </a:solidFill>
                <a:latin typeface="+mj-lt"/>
                <a:sym typeface="Helvetica Light" charset="0"/>
              </a:rPr>
              <a:t>врачей узкой специализации</a:t>
            </a:r>
            <a:endParaRPr lang="ru-RU" altLang="ru-RU" sz="4400" b="1" dirty="0">
              <a:solidFill>
                <a:srgbClr val="C00000"/>
              </a:solidFill>
              <a:latin typeface="+mj-lt"/>
              <a:sym typeface="Helvetica Light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830101" y="1202201"/>
            <a:ext cx="3084395" cy="4924425"/>
          </a:xfrm>
          <a:solidFill>
            <a:schemeClr val="bg2"/>
          </a:solidFill>
        </p:spPr>
        <p:txBody>
          <a:bodyPr lIns="64291" tIns="32146" rIns="64291" bIns="32146"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</a:rPr>
              <a:t>3 заслуженных врача РФ, 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</a:rPr>
              <a:t>3 отличника здравоохранения РФ, 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</a:rPr>
              <a:t>10 заслуженных работника здравоохранения Московской области, 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</a:rPr>
              <a:t>5 докторов медицинских наук. 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</a:rPr>
              <a:t>25 кандидатов медицинских наук. </a:t>
            </a:r>
          </a:p>
          <a:p>
            <a:pPr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4144" y="2074459"/>
            <a:ext cx="9997440" cy="4367283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Высококвалифицированны</a:t>
            </a:r>
            <a:r>
              <a:rPr lang="ru-RU" sz="3600" dirty="0" smtClean="0"/>
              <a:t>е специалисты</a:t>
            </a:r>
            <a:endParaRPr lang="ru-RU" sz="3600" dirty="0" smtClean="0"/>
          </a:p>
          <a:p>
            <a:r>
              <a:rPr lang="ru-RU" sz="3600" dirty="0" smtClean="0"/>
              <a:t>Прием по методу «ромашки»</a:t>
            </a:r>
            <a:endParaRPr lang="ru-RU" sz="3600" dirty="0" smtClean="0"/>
          </a:p>
          <a:p>
            <a:r>
              <a:rPr lang="ru-RU" sz="3600" dirty="0" smtClean="0"/>
              <a:t>Продолжительность УМО </a:t>
            </a:r>
            <a:r>
              <a:rPr lang="ru-RU" sz="3600" dirty="0" smtClean="0"/>
              <a:t>для 1 ребенка </a:t>
            </a:r>
            <a:r>
              <a:rPr lang="ru-RU" sz="3600" dirty="0" smtClean="0"/>
              <a:t>–                     не более </a:t>
            </a:r>
            <a:r>
              <a:rPr lang="ru-RU" sz="3600" dirty="0" smtClean="0"/>
              <a:t>3 часов </a:t>
            </a:r>
          </a:p>
          <a:p>
            <a:r>
              <a:rPr lang="ru-RU" sz="3600" dirty="0" smtClean="0"/>
              <a:t>Индивидуальный подход к каждому спортсмену</a:t>
            </a:r>
            <a:endParaRPr lang="ru-RU" sz="3600" dirty="0" smtClean="0"/>
          </a:p>
          <a:p>
            <a:r>
              <a:rPr lang="ru-RU" sz="3600" dirty="0" smtClean="0"/>
              <a:t>Возможность стационарного лечения</a:t>
            </a:r>
            <a:endParaRPr lang="ru-RU" sz="3600" dirty="0" smtClean="0"/>
          </a:p>
          <a:p>
            <a:r>
              <a:rPr lang="ru-RU" sz="3600" dirty="0" smtClean="0"/>
              <a:t>Комфортные условия пребывания</a:t>
            </a:r>
            <a:endParaRPr lang="ru-RU" sz="3600" dirty="0" smtClean="0"/>
          </a:p>
          <a:p>
            <a:r>
              <a:rPr lang="ru-RU" sz="3600" dirty="0" smtClean="0"/>
              <a:t>Горячая еда (буфет)</a:t>
            </a:r>
          </a:p>
          <a:p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69493" y="150126"/>
            <a:ext cx="10271884" cy="18287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000" b="1" dirty="0" smtClean="0"/>
              <a:t>Преимущества проведения углубленного медицинского обследования в МОКДЦД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548" y="361950"/>
            <a:ext cx="10372300" cy="347307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latin typeface="+mj-lt"/>
              </a:rPr>
              <a:t>При п</a:t>
            </a:r>
            <a:r>
              <a:rPr lang="ru-RU" sz="4000" b="1" dirty="0" smtClean="0">
                <a:latin typeface="+mj-lt"/>
              </a:rPr>
              <a:t>роведении </a:t>
            </a:r>
            <a:r>
              <a:rPr lang="ru-RU" sz="4000" b="1" dirty="0" smtClean="0">
                <a:latin typeface="+mj-lt"/>
              </a:rPr>
              <a:t>УМО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latin typeface="+mj-lt"/>
              </a:rPr>
              <a:t>в Центре спортивной медицины МОКДЦД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3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20406" y="2226860"/>
            <a:ext cx="7702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СОБЛЮДАЮТСЯ 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ВСЕ </a:t>
            </a:r>
            <a:r>
              <a:rPr lang="ru-RU" sz="5400" b="1" dirty="0" smtClean="0">
                <a:solidFill>
                  <a:srgbClr val="FF0000"/>
                </a:solidFill>
              </a:rPr>
              <a:t>СТАНДАРТЫ УМО</a:t>
            </a: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85264" y="4217158"/>
            <a:ext cx="10372300" cy="221878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Wingdings 2"/>
              <a:buNone/>
            </a:pPr>
            <a:endParaRPr lang="ru-RU" sz="2200" dirty="0" smtClean="0"/>
          </a:p>
          <a:p>
            <a:pPr marL="0" indent="0" algn="ctr">
              <a:buFont typeface="Wingdings 2"/>
              <a:buNone/>
            </a:pPr>
            <a:r>
              <a:rPr lang="ru-RU" sz="4000" b="1" dirty="0" smtClean="0"/>
              <a:t>Приказ Минздрава России </a:t>
            </a:r>
          </a:p>
          <a:p>
            <a:pPr marL="0" indent="0" algn="ctr">
              <a:buFont typeface="Wingdings 2"/>
              <a:buNone/>
            </a:pPr>
            <a:r>
              <a:rPr lang="ru-RU" sz="4000" b="1" dirty="0" smtClean="0"/>
              <a:t>от 1 марта 2016 г. № 134н</a:t>
            </a:r>
          </a:p>
          <a:p>
            <a:pPr marL="0" indent="0">
              <a:buFont typeface="Wingdings 2"/>
              <a:buNone/>
            </a:pPr>
            <a:endParaRPr lang="ru-RU" sz="3800" dirty="0" smtClean="0"/>
          </a:p>
        </p:txBody>
      </p:sp>
    </p:spTree>
    <p:extLst>
      <p:ext uri="{BB962C8B-B14F-4D97-AF65-F5344CB8AC3E}">
        <p14:creationId xmlns:p14="http://schemas.microsoft.com/office/powerpoint/2010/main" val="30934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140" y="300251"/>
            <a:ext cx="9999260" cy="6346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1. Врачебный </a:t>
            </a:r>
            <a:r>
              <a:rPr lang="ru-RU" sz="4000" b="1" dirty="0" smtClean="0"/>
              <a:t>осмотр при УМО </a:t>
            </a:r>
            <a:endParaRPr lang="ru-RU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врач по спортивной медицине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педиатр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хирург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ортопед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невролог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стоматолог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отоларинголог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офтальмолог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кардиолог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гинеколог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дерматолог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уролог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8726" y="4339481"/>
            <a:ext cx="7014949" cy="18158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</a:t>
            </a:r>
            <a:r>
              <a:rPr lang="ru-RU" sz="2800" dirty="0"/>
              <a:t>наличии  медицинских </a:t>
            </a:r>
            <a:r>
              <a:rPr lang="ru-RU" sz="2800" dirty="0" smtClean="0"/>
              <a:t>показаний проводятся </a:t>
            </a:r>
            <a:r>
              <a:rPr lang="ru-RU" sz="2800" dirty="0" smtClean="0">
                <a:solidFill>
                  <a:srgbClr val="FF0000"/>
                </a:solidFill>
              </a:rPr>
              <a:t>дополнительные </a:t>
            </a:r>
            <a:r>
              <a:rPr lang="ru-RU" sz="2800" dirty="0" smtClean="0">
                <a:solidFill>
                  <a:srgbClr val="FF0000"/>
                </a:solidFill>
              </a:rPr>
              <a:t>бесплатные </a:t>
            </a:r>
            <a:r>
              <a:rPr lang="ru-RU" sz="2800" dirty="0" smtClean="0"/>
              <a:t>консультации других специалистов в МОКДЦД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2769" y="1822061"/>
            <a:ext cx="5422842" cy="1754326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12 обязательных специалистов</a:t>
            </a:r>
            <a:endParaRPr lang="ru-RU" sz="5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367" y="361950"/>
            <a:ext cx="10577015" cy="62708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/>
              <a:t>2. Лабораторные исследования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клинический </a:t>
            </a:r>
            <a:r>
              <a:rPr lang="ru-RU" dirty="0" smtClean="0">
                <a:solidFill>
                  <a:srgbClr val="FF0000"/>
                </a:solidFill>
              </a:rPr>
              <a:t>анализ крови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не </a:t>
            </a:r>
            <a:r>
              <a:rPr lang="ru-RU" dirty="0" smtClean="0">
                <a:solidFill>
                  <a:srgbClr val="FF0000"/>
                </a:solidFill>
              </a:rPr>
              <a:t>только </a:t>
            </a:r>
            <a:r>
              <a:rPr lang="ru-RU" dirty="0" smtClean="0">
                <a:solidFill>
                  <a:srgbClr val="FF0000"/>
                </a:solidFill>
              </a:rPr>
              <a:t>гемоглобин!)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клинический анализ мочи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клинико-биохимический анализ крови из вены </a:t>
            </a:r>
            <a:r>
              <a:rPr lang="ru-RU" dirty="0" smtClean="0">
                <a:solidFill>
                  <a:srgbClr val="FF0000"/>
                </a:solidFill>
              </a:rPr>
              <a:t>(22 показателя)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 marL="0" indent="0" algn="ctr">
              <a:buNone/>
            </a:pPr>
            <a:r>
              <a:rPr lang="ru-RU" sz="4000" b="1" dirty="0"/>
              <a:t>3. Функционально-диагностическое обследование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ЭКГ (электрокардиография </a:t>
            </a:r>
            <a:r>
              <a:rPr lang="ru-RU" dirty="0" smtClean="0">
                <a:solidFill>
                  <a:srgbClr val="FF0000"/>
                </a:solidFill>
              </a:rPr>
              <a:t>+ нагрузка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ЭхоКГ</a:t>
            </a:r>
            <a:r>
              <a:rPr lang="ru-RU" dirty="0" smtClean="0"/>
              <a:t> (эхокардиография)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Рентгенография </a:t>
            </a:r>
            <a:r>
              <a:rPr lang="ru-RU" dirty="0" smtClean="0"/>
              <a:t>легких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УЗИ (ультразвуковое исследование) органов брюшной полости, щитовидной железы, малого таза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ФВД (функция внешнего дыхания)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Холтер</a:t>
            </a:r>
            <a:r>
              <a:rPr lang="ru-RU" dirty="0" smtClean="0"/>
              <a:t> (по медицинским показаниям)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Определение физической работоспособности (велоэргометрия, Гарвардский степ-тест)</a:t>
            </a:r>
          </a:p>
        </p:txBody>
      </p:sp>
    </p:spTree>
    <p:extLst>
      <p:ext uri="{BB962C8B-B14F-4D97-AF65-F5344CB8AC3E}">
        <p14:creationId xmlns:p14="http://schemas.microsoft.com/office/powerpoint/2010/main" val="26400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5718" y="471134"/>
            <a:ext cx="10467834" cy="6284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По результатам УМО</a:t>
            </a:r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3600" b="1" dirty="0" smtClean="0"/>
              <a:t>1. Оформляются медицинские заключения о допуске </a:t>
            </a:r>
            <a:r>
              <a:rPr lang="ru-RU" sz="3600" dirty="0" smtClean="0"/>
              <a:t>спортсменов к тренировочной и соревновательной деятельности (при отсутствии медицинских противопоказаний на срок 6 месяцев)</a:t>
            </a:r>
          </a:p>
          <a:p>
            <a:pPr marL="0" indent="0">
              <a:buNone/>
            </a:pPr>
            <a:r>
              <a:rPr lang="ru-RU" sz="3600" b="1" dirty="0" smtClean="0"/>
              <a:t>2. Составляются индивидуальные рекомендации: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по коррекции тренировочного процесса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по лечению и профилактическим мероприятиям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771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263</TotalTime>
  <Words>414</Words>
  <Application>Microsoft Office PowerPoint</Application>
  <PresentationFormat>Произвольный</PresentationFormat>
  <Paragraphs>120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Проведение углубленных  медицинских обследований  спортсменов Московской области  в возрасте 7-16 лет   </vt:lpstr>
      <vt:lpstr>Центр спортивной медицины  -  открыт на базе Московского областного консультативно-диагностического центра для детей (МОКДЦД) в г. Мытищи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ВЕДОМСТВЕННАЯ ЦЕЛЕВАЯ ПРОГРАММА «Совершенствование системы профилактики, диагностики, лечения детей, больных бронхиальной астмой» (2020-2022 годы)</dc:title>
  <dc:creator>Kvaratshelia, Tamara</dc:creator>
  <cp:lastModifiedBy>user</cp:lastModifiedBy>
  <cp:revision>62</cp:revision>
  <cp:lastPrinted>2019-05-21T21:23:50Z</cp:lastPrinted>
  <dcterms:created xsi:type="dcterms:W3CDTF">2019-04-13T06:57:35Z</dcterms:created>
  <dcterms:modified xsi:type="dcterms:W3CDTF">2019-05-21T21:24:31Z</dcterms:modified>
</cp:coreProperties>
</file>